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733" r:id="rId2"/>
    <p:sldMasterId id="2147483714" r:id="rId3"/>
  </p:sldMasterIdLst>
  <p:notesMasterIdLst>
    <p:notesMasterId r:id="rId30"/>
  </p:notesMasterIdLst>
  <p:sldIdLst>
    <p:sldId id="302" r:id="rId4"/>
    <p:sldId id="276" r:id="rId5"/>
    <p:sldId id="260" r:id="rId6"/>
    <p:sldId id="289" r:id="rId7"/>
    <p:sldId id="313" r:id="rId8"/>
    <p:sldId id="322" r:id="rId9"/>
    <p:sldId id="301" r:id="rId10"/>
    <p:sldId id="296" r:id="rId11"/>
    <p:sldId id="298" r:id="rId12"/>
    <p:sldId id="297" r:id="rId13"/>
    <p:sldId id="299" r:id="rId14"/>
    <p:sldId id="300" r:id="rId15"/>
    <p:sldId id="295" r:id="rId16"/>
    <p:sldId id="294" r:id="rId17"/>
    <p:sldId id="292" r:id="rId18"/>
    <p:sldId id="291" r:id="rId19"/>
    <p:sldId id="307" r:id="rId20"/>
    <p:sldId id="304" r:id="rId21"/>
    <p:sldId id="306" r:id="rId22"/>
    <p:sldId id="309" r:id="rId23"/>
    <p:sldId id="308" r:id="rId24"/>
    <p:sldId id="310" r:id="rId25"/>
    <p:sldId id="305" r:id="rId26"/>
    <p:sldId id="311" r:id="rId27"/>
    <p:sldId id="314" r:id="rId28"/>
    <p:sldId id="27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4769" autoAdjust="0"/>
  </p:normalViewPr>
  <p:slideViewPr>
    <p:cSldViewPr snapToGrid="0">
      <p:cViewPr varScale="1">
        <p:scale>
          <a:sx n="70" d="100"/>
          <a:sy n="70" d="100"/>
        </p:scale>
        <p:origin x="109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Wilson" userId="e6594be5-0fd7-4a8b-9c66-e0b8f87ed7dc" providerId="ADAL" clId="{0733A4E4-78B5-4D7C-AF3A-323DA9D30159}"/>
    <pc:docChg chg="custSel delSld modSld">
      <pc:chgData name="Thomas Wilson" userId="e6594be5-0fd7-4a8b-9c66-e0b8f87ed7dc" providerId="ADAL" clId="{0733A4E4-78B5-4D7C-AF3A-323DA9D30159}" dt="2023-08-29T01:43:05.861" v="2648" actId="20577"/>
      <pc:docMkLst>
        <pc:docMk/>
      </pc:docMkLst>
      <pc:sldChg chg="modSp mod">
        <pc:chgData name="Thomas Wilson" userId="e6594be5-0fd7-4a8b-9c66-e0b8f87ed7dc" providerId="ADAL" clId="{0733A4E4-78B5-4D7C-AF3A-323DA9D30159}" dt="2023-08-29T00:26:37.709" v="1734" actId="20577"/>
        <pc:sldMkLst>
          <pc:docMk/>
          <pc:sldMk cId="817873043" sldId="289"/>
        </pc:sldMkLst>
        <pc:spChg chg="mod">
          <ac:chgData name="Thomas Wilson" userId="e6594be5-0fd7-4a8b-9c66-e0b8f87ed7dc" providerId="ADAL" clId="{0733A4E4-78B5-4D7C-AF3A-323DA9D30159}" dt="2023-08-29T00:26:37.709" v="1734" actId="20577"/>
          <ac:spMkLst>
            <pc:docMk/>
            <pc:sldMk cId="817873043" sldId="289"/>
            <ac:spMk id="7" creationId="{D07DE60C-F385-414C-8B4B-3519993CEDFB}"/>
          </ac:spMkLst>
        </pc:spChg>
      </pc:sldChg>
      <pc:sldChg chg="modSp mod">
        <pc:chgData name="Thomas Wilson" userId="e6594be5-0fd7-4a8b-9c66-e0b8f87ed7dc" providerId="ADAL" clId="{0733A4E4-78B5-4D7C-AF3A-323DA9D30159}" dt="2023-08-29T01:19:45.122" v="1961" actId="20577"/>
        <pc:sldMkLst>
          <pc:docMk/>
          <pc:sldMk cId="510694061" sldId="291"/>
        </pc:sldMkLst>
        <pc:spChg chg="mod">
          <ac:chgData name="Thomas Wilson" userId="e6594be5-0fd7-4a8b-9c66-e0b8f87ed7dc" providerId="ADAL" clId="{0733A4E4-78B5-4D7C-AF3A-323DA9D30159}" dt="2023-08-28T23:53:12.378" v="20" actId="20577"/>
          <ac:spMkLst>
            <pc:docMk/>
            <pc:sldMk cId="510694061" sldId="291"/>
            <ac:spMk id="2" creationId="{A81EFB22-98A7-4F3C-A570-7B79A9A252FE}"/>
          </ac:spMkLst>
        </pc:spChg>
        <pc:spChg chg="mod">
          <ac:chgData name="Thomas Wilson" userId="e6594be5-0fd7-4a8b-9c66-e0b8f87ed7dc" providerId="ADAL" clId="{0733A4E4-78B5-4D7C-AF3A-323DA9D30159}" dt="2023-08-29T01:19:45.122" v="1961" actId="20577"/>
          <ac:spMkLst>
            <pc:docMk/>
            <pc:sldMk cId="510694061" sldId="291"/>
            <ac:spMk id="7" creationId="{D07DE60C-F385-414C-8B4B-3519993CEDFB}"/>
          </ac:spMkLst>
        </pc:spChg>
      </pc:sldChg>
      <pc:sldChg chg="modSp mod">
        <pc:chgData name="Thomas Wilson" userId="e6594be5-0fd7-4a8b-9c66-e0b8f87ed7dc" providerId="ADAL" clId="{0733A4E4-78B5-4D7C-AF3A-323DA9D30159}" dt="2023-08-29T01:43:05.861" v="2648" actId="20577"/>
        <pc:sldMkLst>
          <pc:docMk/>
          <pc:sldMk cId="4208155843" sldId="292"/>
        </pc:sldMkLst>
        <pc:spChg chg="mod">
          <ac:chgData name="Thomas Wilson" userId="e6594be5-0fd7-4a8b-9c66-e0b8f87ed7dc" providerId="ADAL" clId="{0733A4E4-78B5-4D7C-AF3A-323DA9D30159}" dt="2023-08-29T01:18:38.809" v="1950" actId="20577"/>
          <ac:spMkLst>
            <pc:docMk/>
            <pc:sldMk cId="4208155843" sldId="292"/>
            <ac:spMk id="2" creationId="{A81EFB22-98A7-4F3C-A570-7B79A9A252FE}"/>
          </ac:spMkLst>
        </pc:spChg>
        <pc:spChg chg="mod">
          <ac:chgData name="Thomas Wilson" userId="e6594be5-0fd7-4a8b-9c66-e0b8f87ed7dc" providerId="ADAL" clId="{0733A4E4-78B5-4D7C-AF3A-323DA9D30159}" dt="2023-08-29T01:43:05.861" v="2648" actId="20577"/>
          <ac:spMkLst>
            <pc:docMk/>
            <pc:sldMk cId="4208155843" sldId="292"/>
            <ac:spMk id="7" creationId="{D07DE60C-F385-414C-8B4B-3519993CEDFB}"/>
          </ac:spMkLst>
        </pc:spChg>
      </pc:sldChg>
      <pc:sldChg chg="del">
        <pc:chgData name="Thomas Wilson" userId="e6594be5-0fd7-4a8b-9c66-e0b8f87ed7dc" providerId="ADAL" clId="{0733A4E4-78B5-4D7C-AF3A-323DA9D30159}" dt="2023-08-29T01:18:40.710" v="1951" actId="47"/>
        <pc:sldMkLst>
          <pc:docMk/>
          <pc:sldMk cId="127686373" sldId="293"/>
        </pc:sldMkLst>
      </pc:sldChg>
      <pc:sldChg chg="modSp mod">
        <pc:chgData name="Thomas Wilson" userId="e6594be5-0fd7-4a8b-9c66-e0b8f87ed7dc" providerId="ADAL" clId="{0733A4E4-78B5-4D7C-AF3A-323DA9D30159}" dt="2023-08-29T00:11:12.108" v="1363" actId="20577"/>
        <pc:sldMkLst>
          <pc:docMk/>
          <pc:sldMk cId="1934496650" sldId="294"/>
        </pc:sldMkLst>
        <pc:spChg chg="mod">
          <ac:chgData name="Thomas Wilson" userId="e6594be5-0fd7-4a8b-9c66-e0b8f87ed7dc" providerId="ADAL" clId="{0733A4E4-78B5-4D7C-AF3A-323DA9D30159}" dt="2023-08-29T00:11:12.108" v="1363" actId="20577"/>
          <ac:spMkLst>
            <pc:docMk/>
            <pc:sldMk cId="1934496650" sldId="294"/>
            <ac:spMk id="7" creationId="{D07DE60C-F385-414C-8B4B-3519993CEDFB}"/>
          </ac:spMkLst>
        </pc:spChg>
      </pc:sldChg>
      <pc:sldChg chg="addSp modSp mod">
        <pc:chgData name="Thomas Wilson" userId="e6594be5-0fd7-4a8b-9c66-e0b8f87ed7dc" providerId="ADAL" clId="{0733A4E4-78B5-4D7C-AF3A-323DA9D30159}" dt="2023-08-29T01:15:49.973" v="1839" actId="20577"/>
        <pc:sldMkLst>
          <pc:docMk/>
          <pc:sldMk cId="3546067347" sldId="295"/>
        </pc:sldMkLst>
        <pc:spChg chg="mod">
          <ac:chgData name="Thomas Wilson" userId="e6594be5-0fd7-4a8b-9c66-e0b8f87ed7dc" providerId="ADAL" clId="{0733A4E4-78B5-4D7C-AF3A-323DA9D30159}" dt="2023-08-29T01:11:17.419" v="1790" actId="20577"/>
          <ac:spMkLst>
            <pc:docMk/>
            <pc:sldMk cId="3546067347" sldId="295"/>
            <ac:spMk id="2" creationId="{A81EFB22-98A7-4F3C-A570-7B79A9A252FE}"/>
          </ac:spMkLst>
        </pc:spChg>
        <pc:spChg chg="mod">
          <ac:chgData name="Thomas Wilson" userId="e6594be5-0fd7-4a8b-9c66-e0b8f87ed7dc" providerId="ADAL" clId="{0733A4E4-78B5-4D7C-AF3A-323DA9D30159}" dt="2023-08-29T01:15:49.973" v="1839" actId="20577"/>
          <ac:spMkLst>
            <pc:docMk/>
            <pc:sldMk cId="3546067347" sldId="295"/>
            <ac:spMk id="7" creationId="{D07DE60C-F385-414C-8B4B-3519993CEDFB}"/>
          </ac:spMkLst>
        </pc:spChg>
        <pc:picChg chg="add mod">
          <ac:chgData name="Thomas Wilson" userId="e6594be5-0fd7-4a8b-9c66-e0b8f87ed7dc" providerId="ADAL" clId="{0733A4E4-78B5-4D7C-AF3A-323DA9D30159}" dt="2023-08-29T01:15:34.432" v="1829" actId="1037"/>
          <ac:picMkLst>
            <pc:docMk/>
            <pc:sldMk cId="3546067347" sldId="295"/>
            <ac:picMk id="3" creationId="{00BE1355-6B61-3122-1B32-BF3EF3225223}"/>
          </ac:picMkLst>
        </pc:picChg>
        <pc:picChg chg="add mod">
          <ac:chgData name="Thomas Wilson" userId="e6594be5-0fd7-4a8b-9c66-e0b8f87ed7dc" providerId="ADAL" clId="{0733A4E4-78B5-4D7C-AF3A-323DA9D30159}" dt="2023-08-29T01:15:36.511" v="1831" actId="1038"/>
          <ac:picMkLst>
            <pc:docMk/>
            <pc:sldMk cId="3546067347" sldId="295"/>
            <ac:picMk id="5" creationId="{9BA91768-829A-CB43-DC87-0E73DB083889}"/>
          </ac:picMkLst>
        </pc:picChg>
      </pc:sldChg>
      <pc:sldChg chg="modSp del mod">
        <pc:chgData name="Thomas Wilson" userId="e6594be5-0fd7-4a8b-9c66-e0b8f87ed7dc" providerId="ADAL" clId="{0733A4E4-78B5-4D7C-AF3A-323DA9D30159}" dt="2023-08-29T01:01:54.709" v="1735" actId="47"/>
        <pc:sldMkLst>
          <pc:docMk/>
          <pc:sldMk cId="3206057576" sldId="296"/>
        </pc:sldMkLst>
        <pc:spChg chg="mod">
          <ac:chgData name="Thomas Wilson" userId="e6594be5-0fd7-4a8b-9c66-e0b8f87ed7dc" providerId="ADAL" clId="{0733A4E4-78B5-4D7C-AF3A-323DA9D30159}" dt="2023-08-29T00:19:45.908" v="1583" actId="20577"/>
          <ac:spMkLst>
            <pc:docMk/>
            <pc:sldMk cId="3206057576" sldId="296"/>
            <ac:spMk id="2" creationId="{A81EFB22-98A7-4F3C-A570-7B79A9A252FE}"/>
          </ac:spMkLst>
        </pc:spChg>
        <pc:spChg chg="mod">
          <ac:chgData name="Thomas Wilson" userId="e6594be5-0fd7-4a8b-9c66-e0b8f87ed7dc" providerId="ADAL" clId="{0733A4E4-78B5-4D7C-AF3A-323DA9D30159}" dt="2023-08-29T00:20:07.636" v="1648" actId="20577"/>
          <ac:spMkLst>
            <pc:docMk/>
            <pc:sldMk cId="3206057576" sldId="296"/>
            <ac:spMk id="7" creationId="{D07DE60C-F385-414C-8B4B-3519993CEDFB}"/>
          </ac:spMkLst>
        </pc:spChg>
      </pc:sldChg>
      <pc:sldChg chg="modSp mod">
        <pc:chgData name="Thomas Wilson" userId="e6594be5-0fd7-4a8b-9c66-e0b8f87ed7dc" providerId="ADAL" clId="{0733A4E4-78B5-4D7C-AF3A-323DA9D30159}" dt="2023-08-28T23:50:39.781" v="8" actId="6549"/>
        <pc:sldMkLst>
          <pc:docMk/>
          <pc:sldMk cId="4007984927" sldId="299"/>
        </pc:sldMkLst>
        <pc:spChg chg="mod">
          <ac:chgData name="Thomas Wilson" userId="e6594be5-0fd7-4a8b-9c66-e0b8f87ed7dc" providerId="ADAL" clId="{0733A4E4-78B5-4D7C-AF3A-323DA9D30159}" dt="2023-08-28T23:50:26.179" v="7" actId="20577"/>
          <ac:spMkLst>
            <pc:docMk/>
            <pc:sldMk cId="4007984927" sldId="299"/>
            <ac:spMk id="2" creationId="{A81EFB22-98A7-4F3C-A570-7B79A9A252FE}"/>
          </ac:spMkLst>
        </pc:spChg>
        <pc:spChg chg="mod">
          <ac:chgData name="Thomas Wilson" userId="e6594be5-0fd7-4a8b-9c66-e0b8f87ed7dc" providerId="ADAL" clId="{0733A4E4-78B5-4D7C-AF3A-323DA9D30159}" dt="2023-08-28T23:50:39.781" v="8" actId="6549"/>
          <ac:spMkLst>
            <pc:docMk/>
            <pc:sldMk cId="4007984927" sldId="299"/>
            <ac:spMk id="7" creationId="{D07DE60C-F385-414C-8B4B-3519993CEDFB}"/>
          </ac:spMkLst>
        </pc:spChg>
      </pc:sldChg>
      <pc:sldChg chg="modSp mod">
        <pc:chgData name="Thomas Wilson" userId="e6594be5-0fd7-4a8b-9c66-e0b8f87ed7dc" providerId="ADAL" clId="{0733A4E4-78B5-4D7C-AF3A-323DA9D30159}" dt="2023-08-28T23:51:30.871" v="9" actId="20577"/>
        <pc:sldMkLst>
          <pc:docMk/>
          <pc:sldMk cId="3443700769" sldId="300"/>
        </pc:sldMkLst>
        <pc:spChg chg="mod">
          <ac:chgData name="Thomas Wilson" userId="e6594be5-0fd7-4a8b-9c66-e0b8f87ed7dc" providerId="ADAL" clId="{0733A4E4-78B5-4D7C-AF3A-323DA9D30159}" dt="2023-08-28T23:51:30.871" v="9" actId="20577"/>
          <ac:spMkLst>
            <pc:docMk/>
            <pc:sldMk cId="3443700769" sldId="300"/>
            <ac:spMk id="7" creationId="{D07DE60C-F385-414C-8B4B-3519993CEDFB}"/>
          </ac:spMkLst>
        </pc:spChg>
      </pc:sldChg>
      <pc:sldChg chg="modSp mod">
        <pc:chgData name="Thomas Wilson" userId="e6594be5-0fd7-4a8b-9c66-e0b8f87ed7dc" providerId="ADAL" clId="{0733A4E4-78B5-4D7C-AF3A-323DA9D30159}" dt="2023-08-29T00:11:47.553" v="1407" actId="20577"/>
        <pc:sldMkLst>
          <pc:docMk/>
          <pc:sldMk cId="1422762508" sldId="304"/>
        </pc:sldMkLst>
        <pc:spChg chg="mod">
          <ac:chgData name="Thomas Wilson" userId="e6594be5-0fd7-4a8b-9c66-e0b8f87ed7dc" providerId="ADAL" clId="{0733A4E4-78B5-4D7C-AF3A-323DA9D30159}" dt="2023-08-29T00:11:47.553" v="1407" actId="20577"/>
          <ac:spMkLst>
            <pc:docMk/>
            <pc:sldMk cId="1422762508" sldId="304"/>
            <ac:spMk id="7" creationId="{D07DE60C-F385-414C-8B4B-3519993CEDFB}"/>
          </ac:spMkLst>
        </pc:spChg>
      </pc:sldChg>
    </pc:docChg>
  </pc:docChgLst>
</pc:chgInfo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22/10/2023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325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22" name="Subtitle 21">
            <a:extLst>
              <a:ext uri="{FF2B5EF4-FFF2-40B4-BE49-F238E27FC236}">
                <a16:creationId xmlns:a16="http://schemas.microsoft.com/office/drawing/2014/main" id="{8342C053-5A99-403F-B0F2-E86B39C4B7D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4580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>
            <a:extLst>
              <a:ext uri="{FF2B5EF4-FFF2-40B4-BE49-F238E27FC236}">
                <a16:creationId xmlns:a16="http://schemas.microsoft.com/office/drawing/2014/main" id="{7FEBB377-447E-4F52-87D8-8001155A75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73BB30E9-8493-45E3-BD7E-FD5DCB0129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BCF2E7B2-D01F-4846-9FFF-96A7F01CE4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>
              <a:extLst>
                <a:ext uri="{FF2B5EF4-FFF2-40B4-BE49-F238E27FC236}">
                  <a16:creationId xmlns:a16="http://schemas.microsoft.com/office/drawing/2014/main" id="{7687D4E3-DA82-4B62-B19A-86F31731977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Rectangle 5">
              <a:extLst>
                <a:ext uri="{FF2B5EF4-FFF2-40B4-BE49-F238E27FC236}">
                  <a16:creationId xmlns:a16="http://schemas.microsoft.com/office/drawing/2014/main" id="{B5576FAF-F3E1-4CC5-B88B-0198F21051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F87E52B1-38C9-4E33-AAF3-BF06500A3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836EB3B1-3E19-4A0A-A9DE-B85EC78B0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A541583E-90FA-4A04-9BB4-DF54DE674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AF1BCBE3-95B4-473B-B2BB-88B2A4D46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570EB87D-7139-4FCE-8AD0-F04539A83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BCD13869-C734-4744-9966-1E45BC7E7B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FA510161-0890-48DC-A1C7-4BC9C39F89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3">
              <a:extLst>
                <a:ext uri="{FF2B5EF4-FFF2-40B4-BE49-F238E27FC236}">
                  <a16:creationId xmlns:a16="http://schemas.microsoft.com/office/drawing/2014/main" id="{A94FCB9B-2163-47FE-A471-2F08FDD899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14">
              <a:extLst>
                <a:ext uri="{FF2B5EF4-FFF2-40B4-BE49-F238E27FC236}">
                  <a16:creationId xmlns:a16="http://schemas.microsoft.com/office/drawing/2014/main" id="{D43D310D-82EB-45FB-9575-7A05EC97B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5">
              <a:extLst>
                <a:ext uri="{FF2B5EF4-FFF2-40B4-BE49-F238E27FC236}">
                  <a16:creationId xmlns:a16="http://schemas.microsoft.com/office/drawing/2014/main" id="{C27E9B67-E811-420C-B457-B01D5DA938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202E0DEF-5320-414A-9D09-9F04D307F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CDE55A6-B058-43BF-82AD-E2CF701CE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E76D96D4-DB64-4D87-93A0-8CF7BF7C42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09C9CCA1-C999-4358-BCFB-93A526B93A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091B2AA6-BAFC-4C63-B6E5-E567B07814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F5352-9E79-422D-A715-9F8798C83E9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94E48EF3-5490-4793-84A1-99F9541C9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FF2C4395-852E-4B55-9169-B80758CCD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4A470D8C-6B28-4432-B2DC-BB7F4AAD0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51494A52-CCA4-4E8F-B96C-7191A78BEA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F9581B5B-4CC9-40EF-B351-1E0844E779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B36CE5E6-82DB-4EC4-B8F2-00441C7F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CB0DDE8-E457-4049-A1B5-9DC1A38E54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F582F19F-50DB-4CD0-9261-9F3D4369DE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3238F99-8877-414A-B15E-AC6904170A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4BB808B9-70D1-4973-9B42-7047A609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F9C9A6F1-DCA9-40C4-A241-EAD329309E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0AEF41F-FC56-4890-9142-E6A51D258B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6145C89F-8512-4401-B52C-D9558C1D01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ED9CFB26-B8E6-48B1-A29F-24EB666228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6E85637-D434-4429-B291-1ECF3AEA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30C150FF-3376-469B-9681-2D2C44986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434EB90B-7746-4C60-9E11-00C8E6B4B1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7426CC65-8A41-4481-9E5D-C5331B6EE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97E7B34D-0DDF-4DE2-99C4-6BC45D794E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6FC8D70A-8526-4C79-92C2-97301B914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39BE5684-35BB-46F4-9C5C-EAF067BC62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5089B3F9-64DE-4CB8-BF0E-34B007F8C7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4FECBD9-B54C-4D5A-A9AA-E7619DF761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0ADCA952-0EDE-409C-B4D0-54FF479FC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119A132-F0A3-4452-851C-D950D84D53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BEC3E088-80FD-4804-92A1-2E76BA051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EA438C2B-5159-428A-AB6D-0446066C3F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65B120BA-B006-4B6A-8DA5-F28EA6CDD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AB954FAD-8B27-4E4D-A4ED-D5FB03A7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D653A1E5-8205-431C-8097-803798E04C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54533794-0E7B-4B02-8F24-BDC83126EE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D4D327AA-0BF7-4AB8-91E9-11F76213D3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8AB14D4-E7E1-4D1E-8B5C-B1A1653B9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9424AD2E-65D9-4F30-9676-D28A85EE68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F382EF80-0B77-4D44-B4FF-8B6BE2567C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92C5A2A8-B427-43AB-B91C-75984A933E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E9704698-3565-478A-9D58-D0A9430F2C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E5B6714A-DEAD-4521-A9A6-9E2A55F92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EC562B80-8A9A-4CB6-84CD-035DC0A57C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F6A42320-400F-45BF-9470-203CFA636A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35">
            <a:extLst>
              <a:ext uri="{FF2B5EF4-FFF2-40B4-BE49-F238E27FC236}">
                <a16:creationId xmlns:a16="http://schemas.microsoft.com/office/drawing/2014/main" id="{481E019A-1F81-4852-8272-EA711EFF70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913573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03DFE5C-9D27-413D-8A78-400F1804388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862107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FAC858D-C943-4AF2-ADB4-A578F396684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73D3F0-5814-4D17-B429-BC41662F4189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0485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6974CE-5775-4767-8B2D-E006DC5555F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7E5B4-99B2-4696-8ED1-B7AB1747A2A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36EA4-84ED-4506-A242-5F0C906222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72EC5-4F70-48F3-89D4-91D2D67BE51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0718A-D70B-4A4B-A26A-0BF5E34D006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2A85445C-DF4B-4BAF-BA3E-2C7E13C6966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BB8C37-F6A7-408B-AED7-05A293BD9B5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7EB9A-C91F-4B28-8363-238C69D8FF4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E0A0B3FD-4538-4369-83B6-70C4DFCECF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B2A43BD1-0F4A-4FE6-96C0-15FBFE85BD1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95DF14-2515-429C-B3CC-7063B560D420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23CC6-05EA-4B5E-8619-45B5D426CFF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52462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>
            <a:extLst>
              <a:ext uri="{FF2B5EF4-FFF2-40B4-BE49-F238E27FC236}">
                <a16:creationId xmlns:a16="http://schemas.microsoft.com/office/drawing/2014/main" id="{D87FD7A2-8AF9-450B-AA84-809A435321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0240AC5B-4C6A-426A-B2D7-877F8935F4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E5A84B8F-F202-4882-842F-83827F0172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EC37A7B2-975C-4770-92F5-8992CA55725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>
              <a:extLst>
                <a:ext uri="{FF2B5EF4-FFF2-40B4-BE49-F238E27FC236}">
                  <a16:creationId xmlns:a16="http://schemas.microsoft.com/office/drawing/2014/main" id="{54F552E3-D38D-41BC-82E3-60C99794836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569FA1AE-C9C3-462F-A77A-B6BBCF918C9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6DB2EA32-9261-498B-830E-2FBDFA157F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EFF73E3A-06C3-4974-93E2-696040A8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C4DC2C60-02AB-49AD-B3DD-BBCF7166C8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30961497-8835-4080-AFE2-534351DE26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E68F9C23-752D-42BE-A4E5-9B68536C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13FC5098-8507-4098-93FB-F2624FFC6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2">
              <a:extLst>
                <a:ext uri="{FF2B5EF4-FFF2-40B4-BE49-F238E27FC236}">
                  <a16:creationId xmlns:a16="http://schemas.microsoft.com/office/drawing/2014/main" id="{7E5888E8-4F68-4921-8A2B-AEC299F6A1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3">
              <a:extLst>
                <a:ext uri="{FF2B5EF4-FFF2-40B4-BE49-F238E27FC236}">
                  <a16:creationId xmlns:a16="http://schemas.microsoft.com/office/drawing/2014/main" id="{B67C5942-8CB4-499B-AA8B-12470AC8A7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4">
              <a:extLst>
                <a:ext uri="{FF2B5EF4-FFF2-40B4-BE49-F238E27FC236}">
                  <a16:creationId xmlns:a16="http://schemas.microsoft.com/office/drawing/2014/main" id="{7AD189ED-F890-4E02-8D27-6A3CE26489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5">
              <a:extLst>
                <a:ext uri="{FF2B5EF4-FFF2-40B4-BE49-F238E27FC236}">
                  <a16:creationId xmlns:a16="http://schemas.microsoft.com/office/drawing/2014/main" id="{A694629D-32D1-4504-B143-297920522C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6">
              <a:extLst>
                <a:ext uri="{FF2B5EF4-FFF2-40B4-BE49-F238E27FC236}">
                  <a16:creationId xmlns:a16="http://schemas.microsoft.com/office/drawing/2014/main" id="{2412EA18-A215-4DFD-A0A6-2AD409F481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7">
              <a:extLst>
                <a:ext uri="{FF2B5EF4-FFF2-40B4-BE49-F238E27FC236}">
                  <a16:creationId xmlns:a16="http://schemas.microsoft.com/office/drawing/2014/main" id="{C4E0E6D7-A2DC-410B-9822-C2D716A99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8">
              <a:extLst>
                <a:ext uri="{FF2B5EF4-FFF2-40B4-BE49-F238E27FC236}">
                  <a16:creationId xmlns:a16="http://schemas.microsoft.com/office/drawing/2014/main" id="{D7B7983B-BA78-4770-8F07-998CF704F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19">
              <a:extLst>
                <a:ext uri="{FF2B5EF4-FFF2-40B4-BE49-F238E27FC236}">
                  <a16:creationId xmlns:a16="http://schemas.microsoft.com/office/drawing/2014/main" id="{A748B14A-0908-4434-A2E9-F3E4992B20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Freeform 20">
              <a:extLst>
                <a:ext uri="{FF2B5EF4-FFF2-40B4-BE49-F238E27FC236}">
                  <a16:creationId xmlns:a16="http://schemas.microsoft.com/office/drawing/2014/main" id="{9A723747-6853-43C4-AAB4-C1C0C93D99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Rectangle 21">
              <a:extLst>
                <a:ext uri="{FF2B5EF4-FFF2-40B4-BE49-F238E27FC236}">
                  <a16:creationId xmlns:a16="http://schemas.microsoft.com/office/drawing/2014/main" id="{135592F9-D2BB-451E-96FF-092A1EE1A3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2">
              <a:extLst>
                <a:ext uri="{FF2B5EF4-FFF2-40B4-BE49-F238E27FC236}">
                  <a16:creationId xmlns:a16="http://schemas.microsoft.com/office/drawing/2014/main" id="{745670F2-51EA-4EA7-A414-FB609C350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3">
              <a:extLst>
                <a:ext uri="{FF2B5EF4-FFF2-40B4-BE49-F238E27FC236}">
                  <a16:creationId xmlns:a16="http://schemas.microsoft.com/office/drawing/2014/main" id="{99B68E36-21CB-49F9-8DAA-F892BB3F7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4">
              <a:extLst>
                <a:ext uri="{FF2B5EF4-FFF2-40B4-BE49-F238E27FC236}">
                  <a16:creationId xmlns:a16="http://schemas.microsoft.com/office/drawing/2014/main" id="{F07D88E7-14BD-4576-AC88-8D241E6B93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5">
              <a:extLst>
                <a:ext uri="{FF2B5EF4-FFF2-40B4-BE49-F238E27FC236}">
                  <a16:creationId xmlns:a16="http://schemas.microsoft.com/office/drawing/2014/main" id="{BCAAAD9F-0A1F-49A6-A4DE-A5A523C546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6">
              <a:extLst>
                <a:ext uri="{FF2B5EF4-FFF2-40B4-BE49-F238E27FC236}">
                  <a16:creationId xmlns:a16="http://schemas.microsoft.com/office/drawing/2014/main" id="{DA1B6F50-51ED-4149-9C09-11E8008977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7">
              <a:extLst>
                <a:ext uri="{FF2B5EF4-FFF2-40B4-BE49-F238E27FC236}">
                  <a16:creationId xmlns:a16="http://schemas.microsoft.com/office/drawing/2014/main" id="{0AC74EF2-F419-4368-912E-71A0EA81D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8">
              <a:extLst>
                <a:ext uri="{FF2B5EF4-FFF2-40B4-BE49-F238E27FC236}">
                  <a16:creationId xmlns:a16="http://schemas.microsoft.com/office/drawing/2014/main" id="{1C171149-6E4E-4D78-AB93-8E367FDD9F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29">
              <a:extLst>
                <a:ext uri="{FF2B5EF4-FFF2-40B4-BE49-F238E27FC236}">
                  <a16:creationId xmlns:a16="http://schemas.microsoft.com/office/drawing/2014/main" id="{A815DF7B-E424-42AB-A6AB-634DA40688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0">
              <a:extLst>
                <a:ext uri="{FF2B5EF4-FFF2-40B4-BE49-F238E27FC236}">
                  <a16:creationId xmlns:a16="http://schemas.microsoft.com/office/drawing/2014/main" id="{66BD8C37-8BC5-45CD-B87D-5AFE1A70D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1">
              <a:extLst>
                <a:ext uri="{FF2B5EF4-FFF2-40B4-BE49-F238E27FC236}">
                  <a16:creationId xmlns:a16="http://schemas.microsoft.com/office/drawing/2014/main" id="{2CEB33A3-B63A-4808-96DD-C5F24BF9A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2">
              <a:extLst>
                <a:ext uri="{FF2B5EF4-FFF2-40B4-BE49-F238E27FC236}">
                  <a16:creationId xmlns:a16="http://schemas.microsoft.com/office/drawing/2014/main" id="{C313A88E-E4EB-47A3-9504-3CBEC9DA29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4">
              <a:extLst>
                <a:ext uri="{FF2B5EF4-FFF2-40B4-BE49-F238E27FC236}">
                  <a16:creationId xmlns:a16="http://schemas.microsoft.com/office/drawing/2014/main" id="{56F05306-E858-4AD6-9044-0829EB27D9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5">
              <a:extLst>
                <a:ext uri="{FF2B5EF4-FFF2-40B4-BE49-F238E27FC236}">
                  <a16:creationId xmlns:a16="http://schemas.microsoft.com/office/drawing/2014/main" id="{32901447-608B-4121-B7E4-6FCEAEA250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6">
              <a:extLst>
                <a:ext uri="{FF2B5EF4-FFF2-40B4-BE49-F238E27FC236}">
                  <a16:creationId xmlns:a16="http://schemas.microsoft.com/office/drawing/2014/main" id="{39190006-5196-47DB-99AE-94D3B7F04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7">
              <a:extLst>
                <a:ext uri="{FF2B5EF4-FFF2-40B4-BE49-F238E27FC236}">
                  <a16:creationId xmlns:a16="http://schemas.microsoft.com/office/drawing/2014/main" id="{8604054B-C93B-45A8-AB0E-E43486145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8">
              <a:extLst>
                <a:ext uri="{FF2B5EF4-FFF2-40B4-BE49-F238E27FC236}">
                  <a16:creationId xmlns:a16="http://schemas.microsoft.com/office/drawing/2014/main" id="{D0EFF960-9F83-4FFE-BF82-B52577442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39">
              <a:extLst>
                <a:ext uri="{FF2B5EF4-FFF2-40B4-BE49-F238E27FC236}">
                  <a16:creationId xmlns:a16="http://schemas.microsoft.com/office/drawing/2014/main" id="{99D3D888-B3BA-4D97-B256-1108E2C3F2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0">
              <a:extLst>
                <a:ext uri="{FF2B5EF4-FFF2-40B4-BE49-F238E27FC236}">
                  <a16:creationId xmlns:a16="http://schemas.microsoft.com/office/drawing/2014/main" id="{7F59FA3C-1276-422B-80A8-04EF5B7FFB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1">
              <a:extLst>
                <a:ext uri="{FF2B5EF4-FFF2-40B4-BE49-F238E27FC236}">
                  <a16:creationId xmlns:a16="http://schemas.microsoft.com/office/drawing/2014/main" id="{0F1A5475-0A1C-4B1A-97EC-5E3CD8067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2">
              <a:extLst>
                <a:ext uri="{FF2B5EF4-FFF2-40B4-BE49-F238E27FC236}">
                  <a16:creationId xmlns:a16="http://schemas.microsoft.com/office/drawing/2014/main" id="{A3DDBAEE-DF7C-4EC8-94DD-05D69B1CDE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3">
              <a:extLst>
                <a:ext uri="{FF2B5EF4-FFF2-40B4-BE49-F238E27FC236}">
                  <a16:creationId xmlns:a16="http://schemas.microsoft.com/office/drawing/2014/main" id="{D5F93DF4-E313-489C-8E2A-B483A92DED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4">
              <a:extLst>
                <a:ext uri="{FF2B5EF4-FFF2-40B4-BE49-F238E27FC236}">
                  <a16:creationId xmlns:a16="http://schemas.microsoft.com/office/drawing/2014/main" id="{4DC15CBD-9941-4E37-A8B4-F231D3B3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5">
              <a:extLst>
                <a:ext uri="{FF2B5EF4-FFF2-40B4-BE49-F238E27FC236}">
                  <a16:creationId xmlns:a16="http://schemas.microsoft.com/office/drawing/2014/main" id="{9ADB481C-21A1-49F8-ACE4-4CD0729D9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6">
              <a:extLst>
                <a:ext uri="{FF2B5EF4-FFF2-40B4-BE49-F238E27FC236}">
                  <a16:creationId xmlns:a16="http://schemas.microsoft.com/office/drawing/2014/main" id="{E4D2031E-0A6F-4C49-9ED4-AB51D06F0F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7">
              <a:extLst>
                <a:ext uri="{FF2B5EF4-FFF2-40B4-BE49-F238E27FC236}">
                  <a16:creationId xmlns:a16="http://schemas.microsoft.com/office/drawing/2014/main" id="{C44C9E42-3F3B-4C13-A2DA-02F22BA28A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8">
              <a:extLst>
                <a:ext uri="{FF2B5EF4-FFF2-40B4-BE49-F238E27FC236}">
                  <a16:creationId xmlns:a16="http://schemas.microsoft.com/office/drawing/2014/main" id="{01353E56-76A6-4F6D-B228-D349DD153D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49">
              <a:extLst>
                <a:ext uri="{FF2B5EF4-FFF2-40B4-BE49-F238E27FC236}">
                  <a16:creationId xmlns:a16="http://schemas.microsoft.com/office/drawing/2014/main" id="{61622A06-0465-4E80-BE10-ABA3B3FE3D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0">
              <a:extLst>
                <a:ext uri="{FF2B5EF4-FFF2-40B4-BE49-F238E27FC236}">
                  <a16:creationId xmlns:a16="http://schemas.microsoft.com/office/drawing/2014/main" id="{87927BE2-A3FC-4F6C-B8B1-028431DC64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1">
              <a:extLst>
                <a:ext uri="{FF2B5EF4-FFF2-40B4-BE49-F238E27FC236}">
                  <a16:creationId xmlns:a16="http://schemas.microsoft.com/office/drawing/2014/main" id="{9AB4F4C4-EA49-4CC5-B240-860DE380C3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2">
              <a:extLst>
                <a:ext uri="{FF2B5EF4-FFF2-40B4-BE49-F238E27FC236}">
                  <a16:creationId xmlns:a16="http://schemas.microsoft.com/office/drawing/2014/main" id="{357BA5D2-76BC-4D95-9315-2DE8D62D5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3">
              <a:extLst>
                <a:ext uri="{FF2B5EF4-FFF2-40B4-BE49-F238E27FC236}">
                  <a16:creationId xmlns:a16="http://schemas.microsoft.com/office/drawing/2014/main" id="{DCED355D-42FD-4686-B0EF-0E3062E1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4">
              <a:extLst>
                <a:ext uri="{FF2B5EF4-FFF2-40B4-BE49-F238E27FC236}">
                  <a16:creationId xmlns:a16="http://schemas.microsoft.com/office/drawing/2014/main" id="{0958AEB7-DBAD-45AC-9AB2-48F0F17659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5">
              <a:extLst>
                <a:ext uri="{FF2B5EF4-FFF2-40B4-BE49-F238E27FC236}">
                  <a16:creationId xmlns:a16="http://schemas.microsoft.com/office/drawing/2014/main" id="{D21079D7-F09E-4BC4-907F-AB73704555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6">
              <a:extLst>
                <a:ext uri="{FF2B5EF4-FFF2-40B4-BE49-F238E27FC236}">
                  <a16:creationId xmlns:a16="http://schemas.microsoft.com/office/drawing/2014/main" id="{A704AF6D-383A-461D-9A8E-803EB90D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7">
              <a:extLst>
                <a:ext uri="{FF2B5EF4-FFF2-40B4-BE49-F238E27FC236}">
                  <a16:creationId xmlns:a16="http://schemas.microsoft.com/office/drawing/2014/main" id="{FC012E4A-28D8-454A-A556-8AC6B0EB0B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8">
              <a:extLst>
                <a:ext uri="{FF2B5EF4-FFF2-40B4-BE49-F238E27FC236}">
                  <a16:creationId xmlns:a16="http://schemas.microsoft.com/office/drawing/2014/main" id="{905E96C3-CEAF-465F-98F7-C346C851D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59">
              <a:extLst>
                <a:ext uri="{FF2B5EF4-FFF2-40B4-BE49-F238E27FC236}">
                  <a16:creationId xmlns:a16="http://schemas.microsoft.com/office/drawing/2014/main" id="{B96BC9E4-E5E9-4941-BC5B-77E75A08F2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0">
              <a:extLst>
                <a:ext uri="{FF2B5EF4-FFF2-40B4-BE49-F238E27FC236}">
                  <a16:creationId xmlns:a16="http://schemas.microsoft.com/office/drawing/2014/main" id="{094DCF66-2169-4747-B305-D494F1D1B5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1">
              <a:extLst>
                <a:ext uri="{FF2B5EF4-FFF2-40B4-BE49-F238E27FC236}">
                  <a16:creationId xmlns:a16="http://schemas.microsoft.com/office/drawing/2014/main" id="{4AEC03C8-5E0C-4AFF-AE73-885A440478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0EA371-30C6-42A1-8D7F-5F691CCF4E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77613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821C742-34A7-4634-ABFF-1A8C76DB814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CFA768B8-D2D1-447E-9F0E-47C681CCC99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784771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E3563E49-DAF7-4206-AAD7-38E789258387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0BA02072-FEDB-429A-A4C0-22D59D09BF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0ABA4448-A18D-4663-B455-EAD951F8620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8876535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176FAE9-F8D7-45AD-AA56-97F65AF5C7CF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B87D9FE-C85C-4214-9157-DD7F3ED28A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15BBA84-73B3-48DF-B6EE-69867E46B6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387319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229705A0-38F7-4A9C-86A4-2F68DE74B02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4D897568-993B-4A02-A134-6722AC6A98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CA8F343C-4D99-4A43-995F-05ACA5C64E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82467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624966D-E4EA-4F50-9BB6-48291DC82572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C435E10-BA07-43CA-946E-F929538E56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8818C800-1FD7-46E3-9513-EDED28C7D4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13176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54BDF27-BFAD-478C-A199-3DB667D3F5E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219F3B99-BA96-428A-8B96-08B07C3957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E6A1775-999F-4891-AEA1-BDBEAF077E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325861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9F2674CC-72EB-4595-86BE-D02CD83455C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>
            <a:extLst>
              <a:ext uri="{FF2B5EF4-FFF2-40B4-BE49-F238E27FC236}">
                <a16:creationId xmlns:a16="http://schemas.microsoft.com/office/drawing/2014/main" id="{C2FB46BE-AAF7-42FF-9037-1C6EE88FE3B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62CC006-DD2A-4ACA-910F-2010703F4F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1621343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6725A7B3-05B9-43EC-BD6A-2951B787802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3AF26A12-2ED5-4400-ADF5-846B94638F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DA5586F-18E7-4601-96CA-50CD2AA81EC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6385034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553431B-6092-48C5-AD7C-F30516D7A38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B4389B36-E541-48E7-A912-C35EE13572D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BA1EDDF-3973-431D-958F-640EC310C4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99571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3" name="Subtitle 72">
            <a:extLst>
              <a:ext uri="{FF2B5EF4-FFF2-40B4-BE49-F238E27FC236}">
                <a16:creationId xmlns:a16="http://schemas.microsoft.com/office/drawing/2014/main" id="{2993D1DC-23D0-40CA-BA80-0CCA239AC6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>
            <a:extLst>
              <a:ext uri="{FF2B5EF4-FFF2-40B4-BE49-F238E27FC236}">
                <a16:creationId xmlns:a16="http://schemas.microsoft.com/office/drawing/2014/main" id="{57544754-61DA-4535-96B6-21D24A6188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08BE5594-C448-4AC9-B08C-E09264A163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443970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6F4D0A5-6CC7-400E-9C3C-0694666F6F8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C8E1928D-065A-4AB1-9DF2-3C1374F8D1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11A1BDE-E875-46F4-AFCD-40A3010281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9607591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4E114E6-BD85-4C72-BAB6-6A2A343DA8D5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3156ADEC-0272-4274-9765-6F13B085BB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13892CA3-1F3C-40B3-9F82-3B2099571F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014751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CFB8DF9-51A8-485E-9F12-E5A3330F489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2DDB1C3D-68C3-412D-8EB3-97570F00136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8C843FD-33AA-4EEC-9FDF-27DC52E9A1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342566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7F53C6-9053-440C-8E3D-971AFB12FFFC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7AF040AB-A5DC-4D6D-B6BA-75BCAFC7AA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51F7505-AB35-46E5-9D36-6EFD604C99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2642194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4420FA1-8DAE-4658-86CF-B5658CDC24E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234B86AF-61C0-4BEF-AED9-AB6E104586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1EC55AF-72F6-4B80-B565-E4736853BB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014275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8A16490-7A25-479D-8887-224357329F5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E5F69457-834C-4B3E-AF4C-CDBC7D6FC8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C135A83-4349-4D19-A851-56FC171B94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798071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EABDE6FE-819A-4678-A6E8-009E38A1A56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FD7259D0-6B32-4DE1-8F13-A21A1C988B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D42A6F0E-E106-4C5B-90DE-D6097D2850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263184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>
            <a:extLst>
              <a:ext uri="{FF2B5EF4-FFF2-40B4-BE49-F238E27FC236}">
                <a16:creationId xmlns:a16="http://schemas.microsoft.com/office/drawing/2014/main" id="{4CE4066F-5CB1-43C1-8385-16A6CA0296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7C590671-A7C1-4FD2-8937-335D342E21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8898085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C88C7B38-255E-4D79-80C8-2A025E1CFA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C7B1783-9A42-4500-B3D5-978D81F020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7175611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B37A7C5F-6C97-4907-9B6E-CAD54B542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9411580-DB87-4A03-8CAA-0596920BA9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7656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>
            <a:extLst>
              <a:ext uri="{FF2B5EF4-FFF2-40B4-BE49-F238E27FC236}">
                <a16:creationId xmlns:a16="http://schemas.microsoft.com/office/drawing/2014/main" id="{440AA25A-4016-4893-8A83-7E439342033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7246302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47EAFC36-6B42-4718-B950-E73D679183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2C5AC15-2F83-4DFF-A7D6-FDC451DF0F7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9204199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9A35FC83-B4F8-4E38-8B51-53931CF7E2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9D845B7-610D-45D7-886B-50A578383B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192081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97A5019C-6BF2-4398-8DAA-FF283C94EA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47F16148-6109-4250-8F2B-85B5C621F0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55453532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77A3F8CD-5F2E-491B-926F-DCC7B4CAEC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495759F-BC16-45E8-9CE1-BF7AC6B52D0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8475225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06AF1983-185F-47DE-98ED-8E65C1C77D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D9D2841-CD85-42CB-9788-F269FA32FE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6121405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22/10/2023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85103310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22/10/2023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22/10/2023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22/10/2023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22/10/2023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>
            <a:extLst>
              <a:ext uri="{FF2B5EF4-FFF2-40B4-BE49-F238E27FC236}">
                <a16:creationId xmlns:a16="http://schemas.microsoft.com/office/drawing/2014/main" id="{D4618085-6A58-496C-A30D-555A1C153755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8E018D-B91E-4FCF-8E3D-E1119B796B6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74060-CB40-4866-BC46-412241E584C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37359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6262-DA14-43FE-B7AA-479C75CB9FF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1FC4A-C989-4916-B28D-469943DEEFD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D5D96E0D-0308-450C-A1B8-18356D2C171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84117D5A-86B7-4AD4-AEA3-09FD38F3CFB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F26E98-E7B3-401C-BBD3-44AED288710C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3FC3F-C9AF-4833-9D51-51399AED917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EBC3B63-F8E6-4CD5-A3CE-0A68BD6D24E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739982C-B3F1-49FA-A015-50C5BA9FD40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1841E0A-6DB9-42D0-BD80-57DE7F80C2E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3F4A80-45A0-4953-8364-5BB35BEE19EA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BD119-1E9F-42C8-BBE3-BA1D5B3AB4DB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1A6C2717-A40C-4B91-A59E-476ABCBFA49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E5CE3F13-4F10-496E-9AF5-EB9AD5EEB8C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4F400719-C365-4225-A532-5F986A18EC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B1DF00D-30B2-490C-B3B2-6E92730487D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ADCC63-20FE-4D59-BB93-369A8D612D40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80D9D-A3A2-4222-913D-0FD981A9D57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352491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22/10/2023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22/10/2023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22/10/2023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22/10/2023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45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Relationship Id="rId27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3" r:id="rId3"/>
    <p:sldLayoutId id="214748376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649" r:id="rId10"/>
    <p:sldLayoutId id="2147483656" r:id="rId11"/>
    <p:sldLayoutId id="2147483658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1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7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35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43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  <p:sldLayoutId id="2147483769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E096F91-AD99-4C52-895F-5F73C9ACDCD8}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22/10/2023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ijforecast.2021.09.005" TargetMode="External"/><Relationship Id="rId2" Type="http://schemas.openxmlformats.org/officeDocument/2006/relationships/hyperlink" Target="https://doi.org/10.1007/s11113-021-09671-6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i.org/10.1007/s40980-021-00103-9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4054/DemRes.2022.46.32" TargetMode="External"/><Relationship Id="rId2" Type="http://schemas.openxmlformats.org/officeDocument/2006/relationships/hyperlink" Target="https://doi.org/10.1016/j.compenvurbsys.2022.101806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i.org/10.1016/j.dib.2022.108559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77/23998083231178817" TargetMode="External"/><Relationship Id="rId2" Type="http://schemas.openxmlformats.org/officeDocument/2006/relationships/hyperlink" Target="https://www.anzrsai.org/latest-journal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i.org/10.1016/j.seps.2023.101658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epar.edu.au/projections-australias-regional-and-remote-populations" TargetMode="External"/><Relationship Id="rId2" Type="http://schemas.openxmlformats.org/officeDocument/2006/relationships/hyperlink" Target="https://doi.org/10.6084/m9.figshare.19372784.v1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link.springer.com/article/10.1007/s11113-021-09671-6#Sec17" TargetMode="Externa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Small Area Population Forecasting Workshop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</a:t>
            </a:fld>
            <a:endParaRPr lang="en-AU" noProof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D39E3F7-46C8-6EFE-004C-4377280201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3888061"/>
              </p:ext>
            </p:extLst>
          </p:nvPr>
        </p:nvGraphicFramePr>
        <p:xfrm>
          <a:off x="478259" y="1493933"/>
          <a:ext cx="10481801" cy="5179020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411402">
                  <a:extLst>
                    <a:ext uri="{9D8B030D-6E8A-4147-A177-3AD203B41FA5}">
                      <a16:colId xmlns:a16="http://schemas.microsoft.com/office/drawing/2014/main" val="1175469533"/>
                    </a:ext>
                  </a:extLst>
                </a:gridCol>
                <a:gridCol w="9070399">
                  <a:extLst>
                    <a:ext uri="{9D8B030D-6E8A-4147-A177-3AD203B41FA5}">
                      <a16:colId xmlns:a16="http://schemas.microsoft.com/office/drawing/2014/main" val="2939773176"/>
                    </a:ext>
                  </a:extLst>
                </a:gridCol>
              </a:tblGrid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Time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>
                          <a:effectLst/>
                        </a:rPr>
                        <a:t>Presentation</a:t>
                      </a:r>
                      <a:endParaRPr lang="en-AU" sz="18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1858338296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09:30-10:00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Overview of the ARC project and small area population forecasting research – Tom Wilson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3167455411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10:00-10:30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When population forecasts and planning meet – Kim Johnstone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4250531519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10:30-10:50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Morning tea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37511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10:50-11:10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The modified Hamilton-Perry model – Tom Wilson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2050873327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>
                          <a:effectLst/>
                        </a:rPr>
                        <a:t>11:10-11:30</a:t>
                      </a:r>
                      <a:endParaRPr lang="en-AU" sz="18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Small area population forecasting with machine learning – Irina Grossman 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276143647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11:30-11:50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The synthetic migration cohort-component model – Tom Wilson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4080594510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11:50-12:10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Probabilistic small area population forecasts – Irina Grossman 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1742625525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>
                          <a:effectLst/>
                        </a:rPr>
                        <a:t>12:10-13:10</a:t>
                      </a:r>
                      <a:endParaRPr lang="en-AU" sz="18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Lunch 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0277664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13:10-13:30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Strengthening small area migration age profiles – Tom Wilson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1619328570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>
                          <a:effectLst/>
                        </a:rPr>
                        <a:t>13:30-13:50</a:t>
                      </a:r>
                      <a:endParaRPr lang="en-AU" sz="1800" kern="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Very small area population projections – Tom Wilson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1365498469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13:50-14:10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Combination small area population forecasts – Irina Grossman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987562416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14:10-14:30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Launch of new SA3 population projections for Australia – Tom Wilson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3717710287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14:30-15:00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Closing remarks on the future of small area population forecasting. Q &amp; A. 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/>
                </a:tc>
                <a:extLst>
                  <a:ext uri="{0D108BD9-81ED-4DB2-BD59-A6C34878D82A}">
                    <a16:rowId xmlns:a16="http://schemas.microsoft.com/office/drawing/2014/main" val="2879434246"/>
                  </a:ext>
                </a:extLst>
              </a:tr>
              <a:tr h="345268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15:00-15:30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AU" sz="1800" kern="100" dirty="0">
                          <a:effectLst/>
                        </a:rPr>
                        <a:t>Afternoon tea</a:t>
                      </a:r>
                      <a:endParaRPr lang="en-AU" sz="1800" kern="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3975" marR="53975" marT="17780" marB="1778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724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383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Academic papers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2400"/>
              </a:spcBef>
            </a:pPr>
            <a:r>
              <a:rPr lang="en-AU" sz="2200" dirty="0"/>
              <a:t>Wilson T, Grossman I, Alexander M, and Rees P, and Temple J (2021) Methods for small area population forecasts: state-of-the-art and research needs. </a:t>
            </a:r>
            <a:r>
              <a:rPr lang="en-AU" sz="2200" i="1" dirty="0"/>
              <a:t>Population Research and Policy Review </a:t>
            </a:r>
            <a:r>
              <a:rPr lang="en-AU" sz="2200" dirty="0"/>
              <a:t>41(3): 865-898. </a:t>
            </a:r>
            <a:r>
              <a:rPr lang="en-AU" sz="2200" dirty="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https://doi.org/10.1007/s11113-021-09671-6</a:t>
            </a:r>
            <a:r>
              <a:rPr lang="en-AU" sz="2200" dirty="0"/>
              <a:t> </a:t>
            </a:r>
          </a:p>
          <a:p>
            <a:pPr>
              <a:spcBef>
                <a:spcPts val="2400"/>
              </a:spcBef>
            </a:pPr>
            <a:r>
              <a:rPr lang="en-AU" sz="2200" dirty="0"/>
              <a:t>Wilson T, Grossman I, and Temple J (2021) Evaluation of the best M4 competition methods for small area population forecasting. </a:t>
            </a:r>
            <a:r>
              <a:rPr lang="en-AU" sz="2200" i="1" dirty="0"/>
              <a:t>International Journal of Forecasting</a:t>
            </a:r>
            <a:r>
              <a:rPr lang="en-AU" sz="2200" dirty="0"/>
              <a:t> 39(1): 110-122. </a:t>
            </a:r>
            <a:r>
              <a:rPr lang="en-AU" sz="2200" dirty="0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https://doi.org/10.1016/j.ijforecast.2021.09.005</a:t>
            </a:r>
            <a:r>
              <a:rPr lang="en-AU" sz="2200" dirty="0">
                <a:solidFill>
                  <a:srgbClr val="0000FF"/>
                </a:solidFill>
              </a:rPr>
              <a:t>  </a:t>
            </a:r>
          </a:p>
          <a:p>
            <a:pPr>
              <a:spcBef>
                <a:spcPts val="2400"/>
              </a:spcBef>
            </a:pPr>
            <a:r>
              <a:rPr lang="en-AU" sz="2200" dirty="0"/>
              <a:t>Wilson T and Grossman I (2022) Evaluating alternative implementations of the Hamilton-Perry model for small area population forecasts: the case of Australia. </a:t>
            </a:r>
            <a:r>
              <a:rPr lang="en-AU" sz="2200" i="1" dirty="0"/>
              <a:t>Spatial Demography </a:t>
            </a:r>
            <a:r>
              <a:rPr lang="en-AU" sz="2200" dirty="0"/>
              <a:t>10(1): 1-31. </a:t>
            </a:r>
            <a:r>
              <a:rPr lang="en-AU" sz="2200" dirty="0">
                <a:solidFill>
                  <a:srgbClr val="0000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https://doi.org/10.1007/s40980-021-00103-9</a:t>
            </a:r>
            <a:r>
              <a:rPr lang="en-AU" sz="2200" dirty="0">
                <a:solidFill>
                  <a:srgbClr val="0000FF"/>
                </a:solidFill>
              </a:rPr>
              <a:t>  </a:t>
            </a:r>
          </a:p>
          <a:p>
            <a:pPr>
              <a:spcBef>
                <a:spcPts val="1200"/>
              </a:spcBef>
            </a:pPr>
            <a:endParaRPr lang="en-AU" sz="2200" dirty="0"/>
          </a:p>
          <a:p>
            <a:pPr>
              <a:spcBef>
                <a:spcPts val="1200"/>
              </a:spcBef>
            </a:pPr>
            <a:endParaRPr lang="en-AU" sz="2200" dirty="0"/>
          </a:p>
          <a:p>
            <a:pPr>
              <a:spcBef>
                <a:spcPts val="12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10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95633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Academic papers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2400"/>
              </a:spcBef>
            </a:pPr>
            <a:r>
              <a:rPr lang="en-AU" sz="2200" dirty="0"/>
              <a:t>Grossman I, Bandara K, Wilson T, and Kirley M (2022) Can machine learning improve small area population forecasts? A forecast combination approach. </a:t>
            </a:r>
            <a:r>
              <a:rPr lang="en-AU" sz="2200" i="1" dirty="0"/>
              <a:t>Computers, Environment &amp; Urban Systems </a:t>
            </a:r>
            <a:r>
              <a:rPr lang="en-AU" sz="2200" dirty="0"/>
              <a:t>95: 101806. </a:t>
            </a:r>
            <a:r>
              <a:rPr lang="en-AU" sz="2200" dirty="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https://doi.org/10.1016/j.compenvurbsys.2022.101806</a:t>
            </a:r>
            <a:r>
              <a:rPr lang="en-AU" sz="2200" dirty="0"/>
              <a:t>  </a:t>
            </a:r>
          </a:p>
          <a:p>
            <a:pPr>
              <a:spcBef>
                <a:spcPts val="2400"/>
              </a:spcBef>
            </a:pPr>
            <a:r>
              <a:rPr lang="en-AU" sz="2200" dirty="0"/>
              <a:t>Wilson T (2022) Preparing local area population forecasts using a bi-regional cohort-component model without the need for local migration data. </a:t>
            </a:r>
            <a:r>
              <a:rPr lang="en-AU" sz="2200" i="1" dirty="0"/>
              <a:t>Demographic Research </a:t>
            </a:r>
            <a:r>
              <a:rPr lang="en-AU" sz="2200" dirty="0"/>
              <a:t>46(32): 919-956.  </a:t>
            </a:r>
            <a:r>
              <a:rPr lang="en-AU" sz="2200" dirty="0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https://doi.org/10.4054/DemRes.2022.46.32</a:t>
            </a:r>
            <a:r>
              <a:rPr lang="en-AU" sz="2200" dirty="0"/>
              <a:t>  </a:t>
            </a:r>
          </a:p>
          <a:p>
            <a:pPr>
              <a:spcBef>
                <a:spcPts val="2400"/>
              </a:spcBef>
            </a:pPr>
            <a:r>
              <a:rPr lang="en-AU" sz="2200" dirty="0"/>
              <a:t>Wilson T, Grossman I, and Temple J (2022) Local area population projections dataset for Australia. </a:t>
            </a:r>
            <a:r>
              <a:rPr lang="en-AU" sz="2200" i="1" dirty="0"/>
              <a:t>Data in Brief </a:t>
            </a:r>
            <a:r>
              <a:rPr lang="en-AU" sz="2200" dirty="0"/>
              <a:t>44: 108559. </a:t>
            </a:r>
            <a:r>
              <a:rPr lang="en-AU" sz="2200" dirty="0">
                <a:solidFill>
                  <a:srgbClr val="0000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https://doi.org/10.1016/j.dib.2022.108559</a:t>
            </a:r>
            <a:r>
              <a:rPr lang="en-AU" sz="2200" dirty="0"/>
              <a:t> </a:t>
            </a:r>
          </a:p>
          <a:p>
            <a:pPr>
              <a:spcBef>
                <a:spcPts val="1200"/>
              </a:spcBef>
            </a:pPr>
            <a:endParaRPr lang="en-AU" sz="2200" dirty="0"/>
          </a:p>
          <a:p>
            <a:pPr>
              <a:spcBef>
                <a:spcPts val="12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11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521384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Academic papers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2400"/>
              </a:spcBef>
            </a:pPr>
            <a:r>
              <a:rPr lang="en-AU" sz="2200" dirty="0"/>
              <a:t>Wilson T and Grossman I (2022) Evaluation of a new simplified population projection model: a case study of local government area projections in Tasmania. </a:t>
            </a:r>
            <a:r>
              <a:rPr lang="en-AU" sz="2200" i="1" dirty="0"/>
              <a:t>Australasian Journal of Regional Studies </a:t>
            </a:r>
            <a:r>
              <a:rPr lang="en-AU" sz="2200" dirty="0"/>
              <a:t>28(1): 55-73. </a:t>
            </a:r>
            <a:r>
              <a:rPr lang="en-AU" sz="2200" dirty="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https://www.anzrsai.org/latest-journal/</a:t>
            </a:r>
            <a:r>
              <a:rPr lang="en-AU" sz="2200" dirty="0">
                <a:solidFill>
                  <a:srgbClr val="0000FF"/>
                </a:solidFill>
              </a:rPr>
              <a:t> </a:t>
            </a:r>
          </a:p>
          <a:p>
            <a:pPr>
              <a:spcBef>
                <a:spcPts val="2400"/>
              </a:spcBef>
            </a:pPr>
            <a:r>
              <a:rPr lang="en-AU" sz="2200" dirty="0"/>
              <a:t>Grossman I, Bandara K, Wilson T, &amp; Kirley M (2023) Development and evaluation of probabilistic forecasting methods for small area populations. </a:t>
            </a:r>
            <a:r>
              <a:rPr lang="en-AU" sz="2200" i="1" dirty="0"/>
              <a:t>Environment and Planning B</a:t>
            </a:r>
            <a:r>
              <a:rPr lang="en-AU" sz="2200" dirty="0"/>
              <a:t>. </a:t>
            </a:r>
            <a:r>
              <a:rPr lang="en-AU" sz="2200" dirty="0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https://doi.org/10.1177/23998083231178817</a:t>
            </a:r>
            <a:r>
              <a:rPr lang="en-AU" sz="2200" dirty="0"/>
              <a:t>  </a:t>
            </a:r>
          </a:p>
          <a:p>
            <a:pPr>
              <a:spcBef>
                <a:spcPts val="2400"/>
              </a:spcBef>
            </a:pPr>
            <a:r>
              <a:rPr lang="en-AU" sz="2200" dirty="0"/>
              <a:t>Grossman I, Wilson T and Temple J (2023) Forecasting small area populations with Long Short-Term Memory Networks. </a:t>
            </a:r>
            <a:r>
              <a:rPr lang="en-AU" sz="2200" i="1" dirty="0"/>
              <a:t>Socio-Economic Planning Sciences </a:t>
            </a:r>
            <a:r>
              <a:rPr lang="en-AU" sz="2200" dirty="0"/>
              <a:t>88: 101658. </a:t>
            </a:r>
            <a:r>
              <a:rPr lang="en-AU" sz="2200" dirty="0">
                <a:solidFill>
                  <a:srgbClr val="0000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https://doi.org/10.1016/j.seps.2023.101658</a:t>
            </a:r>
            <a:r>
              <a:rPr lang="en-AU" sz="2200" dirty="0"/>
              <a:t> </a:t>
            </a:r>
          </a:p>
          <a:p>
            <a:pPr>
              <a:spcBef>
                <a:spcPts val="2400"/>
              </a:spcBef>
            </a:pPr>
            <a:r>
              <a:rPr lang="en-AU" sz="2200" dirty="0"/>
              <a:t>Rees P and Wilson T (2023, in press) Accuracy of local authority population forecasts produced by a new minimal data model: a case study of England. </a:t>
            </a:r>
            <a:r>
              <a:rPr lang="en-AU" sz="2200" i="1" dirty="0"/>
              <a:t>Population Research and Policy Review</a:t>
            </a:r>
          </a:p>
          <a:p>
            <a:pPr>
              <a:spcBef>
                <a:spcPts val="2400"/>
              </a:spcBef>
            </a:pPr>
            <a:endParaRPr lang="en-AU" sz="2200" i="1" dirty="0"/>
          </a:p>
          <a:p>
            <a:pPr>
              <a:spcBef>
                <a:spcPts val="12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12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4182785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Other outputs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AU" sz="2200" dirty="0"/>
              <a:t>Synthetic migration model available on </a:t>
            </a:r>
            <a:r>
              <a:rPr lang="en-AU" sz="2200" dirty="0" err="1"/>
              <a:t>figshare</a:t>
            </a:r>
            <a:r>
              <a:rPr lang="en-AU" sz="2200" dirty="0"/>
              <a:t>:</a:t>
            </a:r>
          </a:p>
          <a:p>
            <a:pPr>
              <a:spcBef>
                <a:spcPts val="1200"/>
              </a:spcBef>
            </a:pPr>
            <a:r>
              <a:rPr lang="en-AU" sz="2200" dirty="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https://doi.org/10.6084/m9.figshare.19372784.v1</a:t>
            </a:r>
            <a:r>
              <a:rPr lang="en-AU" sz="2200" dirty="0"/>
              <a:t> </a:t>
            </a:r>
          </a:p>
          <a:p>
            <a:pPr>
              <a:spcBef>
                <a:spcPts val="1200"/>
              </a:spcBef>
            </a:pPr>
            <a:endParaRPr lang="en-AU" sz="2200" dirty="0"/>
          </a:p>
          <a:p>
            <a:pPr>
              <a:spcBef>
                <a:spcPts val="1200"/>
              </a:spcBef>
            </a:pPr>
            <a:r>
              <a:rPr lang="en-AU" sz="2200" dirty="0"/>
              <a:t>2021-based SA3 area population projections for Australia (to be launched later today):</a:t>
            </a:r>
          </a:p>
          <a:p>
            <a:pPr>
              <a:spcBef>
                <a:spcPts val="1200"/>
              </a:spcBef>
            </a:pPr>
            <a:r>
              <a:rPr lang="en-AU" sz="2200" dirty="0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https://cepar.edu.au/projections-australias-regional-and-remote-populations</a:t>
            </a:r>
            <a:r>
              <a:rPr lang="en-AU" sz="2200" dirty="0">
                <a:solidFill>
                  <a:srgbClr val="0000FF"/>
                </a:solidFill>
              </a:rPr>
              <a:t> </a:t>
            </a:r>
            <a:r>
              <a:rPr lang="en-AU" sz="2200" dirty="0"/>
              <a:t> </a:t>
            </a:r>
          </a:p>
          <a:p>
            <a:pPr>
              <a:spcBef>
                <a:spcPts val="1200"/>
              </a:spcBef>
            </a:pPr>
            <a:endParaRPr lang="en-AU" sz="2200" dirty="0"/>
          </a:p>
          <a:p>
            <a:pPr>
              <a:spcBef>
                <a:spcPts val="12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13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133289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 of academic literature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593772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AU" sz="2200" dirty="0"/>
              <a:t>Review of academic literature 2001-2020.</a:t>
            </a:r>
          </a:p>
          <a:p>
            <a:pPr>
              <a:spcBef>
                <a:spcPts val="1200"/>
              </a:spcBef>
            </a:pPr>
            <a:r>
              <a:rPr lang="en-AU" sz="2200" dirty="0"/>
              <a:t>Themes identified:</a:t>
            </a:r>
          </a:p>
          <a:p>
            <a:pPr marL="271463" indent="-2714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AU" sz="2200" dirty="0"/>
              <a:t>Simple extrapolative &amp; comparative methods</a:t>
            </a:r>
          </a:p>
          <a:p>
            <a:pPr marL="271463" indent="-271463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AU" sz="2200" dirty="0"/>
              <a:t>Hamilton–Perry &amp; other simplified cohort-component methods</a:t>
            </a:r>
          </a:p>
          <a:p>
            <a:pPr marL="271463" indent="-271463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AU" sz="2200" dirty="0"/>
              <a:t>Model averaging &amp; composite models</a:t>
            </a:r>
          </a:p>
          <a:p>
            <a:pPr marL="271463" indent="-271463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AU" sz="2200" dirty="0"/>
              <a:t>Models incorporating socioeconomic variables and spatial relationships</a:t>
            </a:r>
          </a:p>
          <a:p>
            <a:pPr marL="271463" indent="-271463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AU" sz="2200" dirty="0"/>
              <a:t>Models linking population &amp; housing</a:t>
            </a:r>
          </a:p>
          <a:p>
            <a:pPr marL="271463" indent="-271463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AU" sz="2200" dirty="0"/>
              <a:t>‘Downscaling’ models and disaggregation approaches</a:t>
            </a:r>
          </a:p>
          <a:p>
            <a:pPr marL="271463" indent="-271463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AU" sz="2200" dirty="0"/>
              <a:t>Small area microsimulation</a:t>
            </a:r>
          </a:p>
          <a:p>
            <a:pPr marL="271463" indent="-271463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AU" sz="2200" dirty="0"/>
              <a:t>Machine learning methods</a:t>
            </a:r>
          </a:p>
          <a:p>
            <a:pPr marL="271463" indent="-271463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AU" sz="2200" dirty="0"/>
              <a:t>Methods for estimating and projecting small area component input data</a:t>
            </a:r>
          </a:p>
          <a:p>
            <a:pPr marL="271463" indent="-271463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AU" sz="2200" dirty="0"/>
              <a:t>Methods for quantifying small area forecast uncertainty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14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132329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 of academic literature 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1200"/>
              </a:spcBef>
            </a:pPr>
            <a:endParaRPr lang="en-AU" sz="2200" dirty="0"/>
          </a:p>
          <a:p>
            <a:pPr>
              <a:spcBef>
                <a:spcPts val="12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15</a:t>
            </a:fld>
            <a:endParaRPr lang="en-AU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E43426-773A-F739-A9C4-505DE8996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062" y="1877573"/>
            <a:ext cx="10486968" cy="369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33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 of academic literature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16</a:t>
            </a:fld>
            <a:endParaRPr lang="en-AU" noProof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34880A-A2CE-2BB3-10D8-12D53BE89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44" y="2089844"/>
            <a:ext cx="10320811" cy="327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470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 of academic literature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17</a:t>
            </a:fld>
            <a:endParaRPr lang="en-AU" noProof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1FABE7-B912-79B4-5ECE-5BEEDCECA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327" y="2151289"/>
            <a:ext cx="10782312" cy="255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31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 of academic literature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18</a:t>
            </a:fld>
            <a:endParaRPr lang="en-AU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325FA9-DFC2-DD8D-D78A-F6BDE4110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115" y="2188708"/>
            <a:ext cx="10784847" cy="223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03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 of academic literature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19</a:t>
            </a:fld>
            <a:endParaRPr lang="en-AU" noProof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A4283B-7DBB-F9EC-1006-405FCC6E5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217" y="2143124"/>
            <a:ext cx="10641565" cy="3103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389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2FC2E14-24A9-4C48-BA13-A2E74B0AAD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062" y="2487775"/>
            <a:ext cx="8622167" cy="2272930"/>
          </a:xfrm>
        </p:spPr>
        <p:txBody>
          <a:bodyPr/>
          <a:lstStyle/>
          <a:p>
            <a:r>
              <a:rPr lang="en-AU" dirty="0"/>
              <a:t>Overview of the ARC project &amp; small area population forecasting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61E6A6-BA53-48F9-8469-A76DD198140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  <a:pPr/>
              <a:t>2</a:t>
            </a:fld>
            <a:endParaRPr lang="en-AU" noProof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96D7D54-FF8D-CEBD-639E-CC2BBEC567D8}"/>
              </a:ext>
            </a:extLst>
          </p:cNvPr>
          <p:cNvSpPr txBox="1">
            <a:spLocks/>
          </p:cNvSpPr>
          <p:nvPr/>
        </p:nvSpPr>
        <p:spPr>
          <a:xfrm>
            <a:off x="500063" y="4760705"/>
            <a:ext cx="5312158" cy="1661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/>
              <a:t>Tom Wilson</a:t>
            </a:r>
          </a:p>
          <a:p>
            <a:endParaRPr lang="en-US" sz="2200"/>
          </a:p>
          <a:p>
            <a:r>
              <a:rPr lang="en-US" sz="2200" b="0"/>
              <a:t>Demography &amp; Ageing Unit</a:t>
            </a:r>
            <a:endParaRPr lang="en-US" sz="2200" b="0" dirty="0"/>
          </a:p>
        </p:txBody>
      </p:sp>
    </p:spTree>
    <p:extLst>
      <p:ext uri="{BB962C8B-B14F-4D97-AF65-F5344CB8AC3E}">
        <p14:creationId xmlns:p14="http://schemas.microsoft.com/office/powerpoint/2010/main" val="24598550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 of academic literature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20</a:t>
            </a:fld>
            <a:endParaRPr lang="en-AU" noProof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45E28D-1C13-C6E2-E19C-D2B04D25F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603" y="2013857"/>
            <a:ext cx="10427492" cy="328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815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 of academic literature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21</a:t>
            </a:fld>
            <a:endParaRPr lang="en-AU" noProof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A86267-3320-59DD-E63B-E2EEA1527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87" y="1998208"/>
            <a:ext cx="10518456" cy="396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128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 of academic literature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22</a:t>
            </a:fld>
            <a:endParaRPr lang="en-AU" noProof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A3E917-92D3-BD8C-3448-3FFB5385B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48" y="1976437"/>
            <a:ext cx="10415103" cy="386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47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Research needs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23</a:t>
            </a:fld>
            <a:endParaRPr lang="en-AU" noProof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0CC5D-9E6C-B8D0-36CD-FC223C2F7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722" y="1443531"/>
            <a:ext cx="9851788" cy="509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5831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Research needs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24</a:t>
            </a:fld>
            <a:endParaRPr lang="en-AU" noProof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8EEF64-EF8B-55A6-93AD-88EE9181D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890" y="1974277"/>
            <a:ext cx="10136169" cy="414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9255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Paper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6657" y="5353574"/>
            <a:ext cx="10168108" cy="760416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AU" sz="2200" dirty="0"/>
              <a:t>Annotated bibliography available at </a:t>
            </a:r>
          </a:p>
          <a:p>
            <a:pPr>
              <a:spcBef>
                <a:spcPts val="0"/>
              </a:spcBef>
            </a:pPr>
            <a:r>
              <a:rPr lang="en-AU" sz="2200" dirty="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https://link.springer.com/article/10.1007/s11113-021-09671-6#Sec17</a:t>
            </a:r>
            <a:r>
              <a:rPr lang="en-AU" sz="2200" dirty="0">
                <a:solidFill>
                  <a:srgbClr val="0000FF"/>
                </a:solidFill>
              </a:rPr>
              <a:t> </a:t>
            </a:r>
          </a:p>
          <a:p>
            <a:pPr>
              <a:spcBef>
                <a:spcPts val="12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25</a:t>
            </a:fld>
            <a:endParaRPr lang="en-AU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D1F923-62E6-A7A1-9845-411AA0B64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628" y="1627312"/>
            <a:ext cx="685800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480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D2D066C-839F-4CEC-B761-5FC3C8E7D0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0E463-CEA6-4D3D-B023-5C854189A3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7149" y="3942856"/>
            <a:ext cx="4772202" cy="707231"/>
          </a:xfrm>
        </p:spPr>
        <p:txBody>
          <a:bodyPr>
            <a:noAutofit/>
          </a:bodyPr>
          <a:lstStyle/>
          <a:p>
            <a:r>
              <a:rPr lang="en-AU" sz="1800" dirty="0"/>
              <a:t>Email:</a:t>
            </a:r>
          </a:p>
          <a:p>
            <a:pPr lvl="1"/>
            <a:r>
              <a:rPr lang="en-AU" sz="1800" dirty="0"/>
              <a:t>wilson.t1@unimelb.edu.au </a:t>
            </a:r>
          </a:p>
        </p:txBody>
      </p:sp>
    </p:spTree>
    <p:extLst>
      <p:ext uri="{BB962C8B-B14F-4D97-AF65-F5344CB8AC3E}">
        <p14:creationId xmlns:p14="http://schemas.microsoft.com/office/powerpoint/2010/main" val="547447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Introduction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AU" sz="2200" dirty="0"/>
              <a:t>ARC Discovery Project funding for research on small area population forecasting, 2019-2023</a:t>
            </a:r>
          </a:p>
          <a:p>
            <a:pPr>
              <a:spcBef>
                <a:spcPts val="0"/>
              </a:spcBef>
            </a:pPr>
            <a:endParaRPr lang="en-AU" sz="2200" dirty="0"/>
          </a:p>
          <a:p>
            <a:pPr>
              <a:spcBef>
                <a:spcPts val="0"/>
              </a:spcBef>
            </a:pPr>
            <a:r>
              <a:rPr lang="en-AU" sz="2200" b="1" dirty="0"/>
              <a:t>Why undertake this research?</a:t>
            </a:r>
          </a:p>
          <a:p>
            <a:pPr>
              <a:spcBef>
                <a:spcPts val="0"/>
              </a:spcBef>
            </a:pPr>
            <a:endParaRPr lang="en-AU" sz="1100" dirty="0"/>
          </a:p>
          <a:p>
            <a:pPr marL="342900" indent="-34290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Small area population forecasts widely used by government and business for planning, budgeting and policy purposes.</a:t>
            </a:r>
          </a:p>
          <a:p>
            <a:pPr marL="342900" indent="-342900"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AU" sz="1100" dirty="0"/>
          </a:p>
          <a:p>
            <a:pPr marL="342900" indent="-34290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But they have received relatively little research attention – unlike national-level forecasting. </a:t>
            </a:r>
          </a:p>
          <a:p>
            <a:pPr marL="342900" indent="-342900"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AU" sz="1100" dirty="0"/>
          </a:p>
          <a:p>
            <a:pPr marL="342900" indent="-342900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Small area forecasting needs improvement in many areas, including accuracy, uncertainty and methodological improvements</a:t>
            </a:r>
          </a:p>
          <a:p>
            <a:pPr>
              <a:spcBef>
                <a:spcPts val="12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3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999932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Terminology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AU" sz="2200" dirty="0"/>
              <a:t>No standard definition of what constitutes a small area.</a:t>
            </a:r>
          </a:p>
          <a:p>
            <a:pPr>
              <a:spcBef>
                <a:spcPts val="0"/>
              </a:spcBef>
            </a:pPr>
            <a:endParaRPr lang="en-AU" sz="2200" dirty="0"/>
          </a:p>
          <a:p>
            <a:pPr>
              <a:spcBef>
                <a:spcPts val="0"/>
              </a:spcBef>
            </a:pPr>
            <a:r>
              <a:rPr lang="en-AU" sz="2200" b="1" dirty="0"/>
              <a:t>Local Government Areas</a:t>
            </a:r>
          </a:p>
          <a:p>
            <a:pPr>
              <a:spcBef>
                <a:spcPts val="0"/>
              </a:spcBef>
            </a:pPr>
            <a:r>
              <a:rPr lang="en-AU" sz="2200" dirty="0"/>
              <a:t>Vary from a few hundred people to over 1 million; median population 13,100 in 2021</a:t>
            </a:r>
          </a:p>
          <a:p>
            <a:pPr>
              <a:spcBef>
                <a:spcPts val="0"/>
              </a:spcBef>
            </a:pPr>
            <a:endParaRPr lang="en-AU" sz="1100" dirty="0"/>
          </a:p>
          <a:p>
            <a:pPr>
              <a:spcBef>
                <a:spcPts val="0"/>
              </a:spcBef>
            </a:pPr>
            <a:endParaRPr lang="en-AU" sz="1100" dirty="0"/>
          </a:p>
          <a:p>
            <a:pPr>
              <a:spcBef>
                <a:spcPts val="0"/>
              </a:spcBef>
            </a:pPr>
            <a:r>
              <a:rPr lang="en-AU" sz="2200" dirty="0"/>
              <a:t>Australian Bureau of Statistics official statistical geography</a:t>
            </a:r>
          </a:p>
          <a:p>
            <a:pPr>
              <a:spcBef>
                <a:spcPts val="0"/>
              </a:spcBef>
            </a:pPr>
            <a:r>
              <a:rPr lang="en-AU" sz="2200" b="1" dirty="0"/>
              <a:t>SA3 areas			SA2 areas			SA1 areas</a:t>
            </a:r>
          </a:p>
          <a:p>
            <a:pPr>
              <a:spcBef>
                <a:spcPts val="0"/>
              </a:spcBef>
            </a:pPr>
            <a:r>
              <a:rPr lang="en-AU" sz="2200" dirty="0"/>
              <a:t>30,000 – 130,000 people	3,000 – 30,000 people		200 – 800 people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4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322135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Terminology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AU" sz="2200" b="1" dirty="0"/>
              <a:t>Population estimate</a:t>
            </a:r>
          </a:p>
          <a:p>
            <a:pPr>
              <a:spcBef>
                <a:spcPts val="0"/>
              </a:spcBef>
            </a:pPr>
            <a:r>
              <a:rPr lang="en-AU" sz="2200" dirty="0"/>
              <a:t>the population for a past point in time based on information available for that time.</a:t>
            </a:r>
          </a:p>
          <a:p>
            <a:pPr>
              <a:spcBef>
                <a:spcPts val="0"/>
              </a:spcBef>
            </a:pPr>
            <a:endParaRPr lang="en-AU" sz="2200" b="1" dirty="0"/>
          </a:p>
          <a:p>
            <a:pPr>
              <a:spcBef>
                <a:spcPts val="0"/>
              </a:spcBef>
            </a:pPr>
            <a:r>
              <a:rPr lang="en-AU" sz="2200" b="1" dirty="0"/>
              <a:t>Population projection</a:t>
            </a:r>
          </a:p>
          <a:p>
            <a:pPr>
              <a:spcBef>
                <a:spcPts val="0"/>
              </a:spcBef>
            </a:pPr>
            <a:r>
              <a:rPr lang="en-AU" sz="2200" dirty="0"/>
              <a:t>a calculation of population beyond the launch (or jump-off year) based on selected assumptions about the future drivers of population change (commonly, fertility, mortality and migration).</a:t>
            </a:r>
          </a:p>
          <a:p>
            <a:pPr>
              <a:spcBef>
                <a:spcPts val="0"/>
              </a:spcBef>
            </a:pPr>
            <a:endParaRPr lang="en-AU" sz="2200" b="1" dirty="0"/>
          </a:p>
          <a:p>
            <a:pPr>
              <a:spcBef>
                <a:spcPts val="0"/>
              </a:spcBef>
            </a:pPr>
            <a:r>
              <a:rPr lang="en-AU" sz="2200" b="1" dirty="0"/>
              <a:t>Population forecast</a:t>
            </a:r>
            <a:endParaRPr lang="en-AU" sz="2200" dirty="0"/>
          </a:p>
          <a:p>
            <a:pPr>
              <a:spcBef>
                <a:spcPts val="0"/>
              </a:spcBef>
            </a:pPr>
            <a:r>
              <a:rPr lang="en-AU" sz="2200" dirty="0"/>
              <a:t>a population projection regarded as the most likely outcome; a prediction.</a:t>
            </a:r>
          </a:p>
          <a:p>
            <a:pPr>
              <a:spcBef>
                <a:spcPts val="0"/>
              </a:spcBef>
            </a:pPr>
            <a:endParaRPr lang="en-AU" sz="2200" dirty="0"/>
          </a:p>
          <a:p>
            <a:pPr>
              <a:spcBef>
                <a:spcPts val="0"/>
              </a:spcBef>
            </a:pPr>
            <a:r>
              <a:rPr lang="en-AU" sz="2200" dirty="0"/>
              <a:t>We use both ‘forecast’ and ‘projection’.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5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826740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Terminology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AU" sz="2200" dirty="0"/>
              <a:t>Period-cohort = parallelogram referring to a cohort over a specified time period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6</a:t>
            </a:fld>
            <a:endParaRPr lang="en-AU" noProof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38B0E3-880B-A3B4-6186-E442B9D47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617" y="2376975"/>
            <a:ext cx="4557713" cy="387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528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Key issues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6"/>
            <a:ext cx="11408409" cy="461554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AU" sz="2200" dirty="0"/>
              <a:t>Academic literature on small area population forecasting is limited and has little connection with mainstream methodological developments in demography and the quantitative social sciences.</a:t>
            </a:r>
          </a:p>
          <a:p>
            <a:pPr>
              <a:spcBef>
                <a:spcPts val="1800"/>
              </a:spcBef>
            </a:pPr>
            <a:r>
              <a:rPr lang="en-AU" sz="2200" dirty="0"/>
              <a:t>Very little application of data science, spatial statistics, and machine learning. Would be useful to explore forecasting techniques from wider science literature.</a:t>
            </a:r>
          </a:p>
          <a:p>
            <a:pPr>
              <a:spcBef>
                <a:spcPts val="1800"/>
              </a:spcBef>
            </a:pPr>
            <a:r>
              <a:rPr lang="en-AU" sz="2200" dirty="0"/>
              <a:t>Many challenges in small area population forecasting relating to data availability, data quality, and noisy data.</a:t>
            </a:r>
          </a:p>
          <a:p>
            <a:pPr>
              <a:spcBef>
                <a:spcPts val="1800"/>
              </a:spcBef>
            </a:pPr>
            <a:r>
              <a:rPr lang="en-AU" sz="2200" dirty="0"/>
              <a:t>Demographic models which include housing need conceptual development.</a:t>
            </a:r>
          </a:p>
          <a:p>
            <a:pPr>
              <a:spcBef>
                <a:spcPts val="1800"/>
              </a:spcBef>
            </a:pPr>
            <a:r>
              <a:rPr lang="en-AU" sz="2200" dirty="0"/>
              <a:t>Forecast uncertainty and probabilistic forecasts have been a major feature of demography over the last two decades, but much of this work has been limited to the national scale.</a:t>
            </a:r>
          </a:p>
          <a:p>
            <a:pPr>
              <a:spcBef>
                <a:spcPts val="12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7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70530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Aims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6"/>
            <a:ext cx="11408409" cy="4615543"/>
          </a:xfrm>
        </p:spPr>
        <p:txBody>
          <a:bodyPr/>
          <a:lstStyle/>
          <a:p>
            <a:pPr marL="358775" indent="-358775">
              <a:spcBef>
                <a:spcPts val="1200"/>
              </a:spcBef>
              <a:buFont typeface="+mj-lt"/>
              <a:buAutoNum type="arabicParenR"/>
            </a:pPr>
            <a:r>
              <a:rPr lang="en-AU" sz="2200" dirty="0"/>
              <a:t>To integrate small area population forecasting into the conceptual framework of population accounting and multiregional demography;</a:t>
            </a:r>
          </a:p>
          <a:p>
            <a:pPr marL="358775" indent="-358775">
              <a:spcBef>
                <a:spcPts val="1200"/>
              </a:spcBef>
              <a:buFont typeface="+mj-lt"/>
              <a:buAutoNum type="arabicParenR"/>
            </a:pPr>
            <a:r>
              <a:rPr lang="en-AU" sz="2200" dirty="0"/>
              <a:t>To develop an approach to create migration rate age schedules for small areas which reflect the smooth underlying rates, but also incorporate local patterns;</a:t>
            </a:r>
          </a:p>
          <a:p>
            <a:pPr marL="358775" indent="-358775">
              <a:spcBef>
                <a:spcPts val="1200"/>
              </a:spcBef>
              <a:buFont typeface="+mj-lt"/>
              <a:buAutoNum type="arabicParenR"/>
            </a:pPr>
            <a:r>
              <a:rPr lang="en-AU" sz="2200" dirty="0"/>
              <a:t>To create a method to adjust the shape of migration age profiles in response to the changing dwelling composition of small areas;</a:t>
            </a:r>
          </a:p>
          <a:p>
            <a:pPr marL="358775" indent="-358775">
              <a:spcBef>
                <a:spcPts val="1200"/>
              </a:spcBef>
              <a:buFont typeface="+mj-lt"/>
              <a:buAutoNum type="arabicParenR"/>
            </a:pPr>
            <a:r>
              <a:rPr lang="en-AU" sz="2200" dirty="0"/>
              <a:t>To investigate the utility of machine learning and other data science approaches to improve the accuracy of small area population forecasts;</a:t>
            </a:r>
          </a:p>
          <a:p>
            <a:pPr marL="358775" indent="-358775">
              <a:spcBef>
                <a:spcPts val="1200"/>
              </a:spcBef>
              <a:buFont typeface="+mj-lt"/>
              <a:buAutoNum type="arabicParenR"/>
            </a:pPr>
            <a:r>
              <a:rPr lang="en-AU" sz="2200" dirty="0"/>
              <a:t>To develop methods to provide measures of small area forecast uncertainty; and</a:t>
            </a:r>
          </a:p>
          <a:p>
            <a:pPr marL="358775" indent="-358775">
              <a:spcBef>
                <a:spcPts val="1200"/>
              </a:spcBef>
              <a:buFont typeface="+mj-lt"/>
              <a:buAutoNum type="arabicParenR"/>
            </a:pPr>
            <a:r>
              <a:rPr lang="en-AU" sz="2200" dirty="0"/>
              <a:t>To implement new methods in a population forecasting system for one Australian State/Territory, and equivalents in Canada &amp; the UK.</a:t>
            </a:r>
          </a:p>
          <a:p>
            <a:pPr>
              <a:spcBef>
                <a:spcPts val="12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8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175466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EFB22-98A7-4F3C-A570-7B79A9A25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Team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7DE60C-F385-414C-8B4B-3519993C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709057"/>
            <a:ext cx="11408409" cy="4200302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AU" sz="2200" b="1" dirty="0"/>
              <a:t>Project team</a:t>
            </a:r>
          </a:p>
          <a:p>
            <a:pPr>
              <a:spcBef>
                <a:spcPts val="1200"/>
              </a:spcBef>
            </a:pPr>
            <a:r>
              <a:rPr lang="en-AU" sz="2200" dirty="0"/>
              <a:t>Tom Wilson (project lead), University of Melbourne</a:t>
            </a:r>
          </a:p>
          <a:p>
            <a:pPr>
              <a:spcBef>
                <a:spcPts val="1200"/>
              </a:spcBef>
            </a:pPr>
            <a:r>
              <a:rPr lang="en-AU" sz="2200" dirty="0"/>
              <a:t>Irina Grossman, Postdoctoral Research Fellow, University of Melbourne</a:t>
            </a:r>
          </a:p>
          <a:p>
            <a:pPr>
              <a:spcBef>
                <a:spcPts val="1200"/>
              </a:spcBef>
            </a:pPr>
            <a:r>
              <a:rPr lang="en-AU" sz="2200" dirty="0"/>
              <a:t>Jeromey Temple, University of Melbourne</a:t>
            </a:r>
          </a:p>
          <a:p>
            <a:pPr>
              <a:spcBef>
                <a:spcPts val="1200"/>
              </a:spcBef>
            </a:pPr>
            <a:r>
              <a:rPr lang="en-AU" sz="2200" dirty="0"/>
              <a:t>Monica Alexander, University of Toronto</a:t>
            </a:r>
          </a:p>
          <a:p>
            <a:pPr>
              <a:spcBef>
                <a:spcPts val="1200"/>
              </a:spcBef>
            </a:pPr>
            <a:r>
              <a:rPr lang="en-AU" sz="2200" dirty="0"/>
              <a:t>Phil Rees, University of Leeds (international advisor)</a:t>
            </a:r>
          </a:p>
          <a:p>
            <a:pPr>
              <a:spcBef>
                <a:spcPts val="1200"/>
              </a:spcBef>
            </a:pPr>
            <a:endParaRPr lang="en-AU" sz="2200" dirty="0"/>
          </a:p>
          <a:p>
            <a:pPr>
              <a:spcBef>
                <a:spcPts val="1200"/>
              </a:spcBef>
            </a:pPr>
            <a:endParaRPr lang="en-AU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FA93-01F9-46CF-86E0-1030634D6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9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258629940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14C51791-37E8-4657-9CE5-D4E99BD32A32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AB136F3B-80A3-4FB0-BF85-2FB1B6DB43A3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826CCCAB-60C9-4959-938C-0BD365A015D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UoM-PowerPoint-template-16x9</Template>
  <TotalTime>7197</TotalTime>
  <Words>1301</Words>
  <Application>Microsoft Office PowerPoint</Application>
  <PresentationFormat>Widescreen</PresentationFormat>
  <Paragraphs>161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Georgia</vt:lpstr>
      <vt:lpstr>Times New Roman</vt:lpstr>
      <vt:lpstr>Wingdings</vt:lpstr>
      <vt:lpstr>University of Melbourne</vt:lpstr>
      <vt:lpstr>University of Melbourne Patterns</vt:lpstr>
      <vt:lpstr>University of Melbourne-Layout B</vt:lpstr>
      <vt:lpstr>Small Area Population Forecasting Workshop</vt:lpstr>
      <vt:lpstr>PowerPoint Presentation</vt:lpstr>
      <vt:lpstr>Introduction</vt:lpstr>
      <vt:lpstr>Terminology</vt:lpstr>
      <vt:lpstr>Terminology </vt:lpstr>
      <vt:lpstr>Terminology</vt:lpstr>
      <vt:lpstr>Key issues </vt:lpstr>
      <vt:lpstr>Aims </vt:lpstr>
      <vt:lpstr>Team </vt:lpstr>
      <vt:lpstr>Academic papers </vt:lpstr>
      <vt:lpstr>Academic papers </vt:lpstr>
      <vt:lpstr>Academic papers </vt:lpstr>
      <vt:lpstr>Other outputs </vt:lpstr>
      <vt:lpstr>Summary of academic literature </vt:lpstr>
      <vt:lpstr>Summary of academic literature  </vt:lpstr>
      <vt:lpstr>Summary of academic literature  </vt:lpstr>
      <vt:lpstr>Summary of academic literature  </vt:lpstr>
      <vt:lpstr>Summary of academic literature  </vt:lpstr>
      <vt:lpstr>Summary of academic literature  </vt:lpstr>
      <vt:lpstr>Summary of academic literature  </vt:lpstr>
      <vt:lpstr>Summary of academic literature  </vt:lpstr>
      <vt:lpstr>Summary of academic literature  </vt:lpstr>
      <vt:lpstr>Research needs</vt:lpstr>
      <vt:lpstr>Research needs</vt:lpstr>
      <vt:lpstr>Paper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Wilson</dc:creator>
  <cp:lastModifiedBy>Thomas Wilson</cp:lastModifiedBy>
  <cp:revision>634</cp:revision>
  <dcterms:created xsi:type="dcterms:W3CDTF">2020-03-31T01:45:54Z</dcterms:created>
  <dcterms:modified xsi:type="dcterms:W3CDTF">2023-10-22T06:35:11Z</dcterms:modified>
</cp:coreProperties>
</file>